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60" r:id="rId4"/>
    <p:sldId id="261" r:id="rId5"/>
    <p:sldId id="263" r:id="rId6"/>
    <p:sldId id="264" r:id="rId7"/>
    <p:sldId id="265" r:id="rId8"/>
    <p:sldId id="277" r:id="rId9"/>
    <p:sldId id="266" r:id="rId10"/>
    <p:sldId id="274" r:id="rId11"/>
    <p:sldId id="267" r:id="rId12"/>
    <p:sldId id="278" r:id="rId13"/>
    <p:sldId id="273" r:id="rId14"/>
    <p:sldId id="279" r:id="rId15"/>
    <p:sldId id="280" r:id="rId16"/>
    <p:sldId id="281" r:id="rId17"/>
    <p:sldId id="282" r:id="rId18"/>
    <p:sldId id="276" r:id="rId19"/>
    <p:sldId id="268" r:id="rId20"/>
    <p:sldId id="286" r:id="rId21"/>
    <p:sldId id="283" r:id="rId22"/>
    <p:sldId id="284" r:id="rId23"/>
    <p:sldId id="285" r:id="rId24"/>
    <p:sldId id="270" r:id="rId25"/>
    <p:sldId id="271" r:id="rId26"/>
    <p:sldId id="27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230"/>
    <a:srgbClr val="337CA4"/>
    <a:srgbClr val="2F7399"/>
    <a:srgbClr val="0000FF"/>
    <a:srgbClr val="EFFB7D"/>
    <a:srgbClr val="FF0066"/>
    <a:srgbClr val="669900"/>
    <a:srgbClr val="F4F410"/>
    <a:srgbClr val="33CCD2"/>
    <a:srgbClr val="F5A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2" autoAdjust="0"/>
    <p:restoredTop sz="89590" autoAdjust="0"/>
  </p:normalViewPr>
  <p:slideViewPr>
    <p:cSldViewPr>
      <p:cViewPr>
        <p:scale>
          <a:sx n="100" d="100"/>
          <a:sy n="100" d="100"/>
        </p:scale>
        <p:origin x="-432" y="-4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18171-C206-403E-8765-C4248EEC530E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2F9F5-318F-4CD6-83B0-369D8E20A2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597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UCanGo2</a:t>
            </a:r>
            <a:r>
              <a:rPr lang="en-US" dirty="0" smtClean="0"/>
              <a:t> is an initiative designed to provide information about planning, preparing and paying for college.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Workbooks and flyers are provided to students and parents and</a:t>
            </a:r>
            <a:r>
              <a:rPr lang="en-US" baseline="0" dirty="0" smtClean="0"/>
              <a:t> can be downloaded directly from our college access website, </a:t>
            </a:r>
            <a:r>
              <a:rPr lang="en-US" b="1" baseline="0" dirty="0" smtClean="0"/>
              <a:t>UCanGo2.org.</a:t>
            </a:r>
            <a:endParaRPr lang="en-US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817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UCanGo2.org</a:t>
            </a:r>
            <a:r>
              <a:rPr lang="en-US" dirty="0" smtClean="0"/>
              <a:t> offers a scholarship</a:t>
            </a:r>
            <a:r>
              <a:rPr lang="en-US" baseline="0" dirty="0" smtClean="0"/>
              <a:t> section that provides: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baseline="0" dirty="0" smtClean="0"/>
              <a:t>Scholarship of the Week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baseline="0" dirty="0" smtClean="0"/>
              <a:t>Monthly highlighted scholarships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baseline="0" dirty="0" smtClean="0"/>
              <a:t>A list of scholarships divided by deadline date and category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‘Like’ </a:t>
            </a:r>
            <a:r>
              <a:rPr lang="en-US" b="1" dirty="0" smtClean="0"/>
              <a:t>UCanGo2</a:t>
            </a:r>
            <a:r>
              <a:rPr lang="en-US" dirty="0" smtClean="0"/>
              <a:t> on Facebook to receive information on college planning, valuable educational articles and scholarships.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Watch</a:t>
            </a:r>
            <a:r>
              <a:rPr lang="en-US" baseline="0" dirty="0" smtClean="0"/>
              <a:t> for our blue dollar sign box each week for a list of scholarships for college.</a:t>
            </a: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 dirty="0" smtClean="0"/>
              <a:t>Find valuable information and resources on the FAFSA and</a:t>
            </a:r>
            <a:r>
              <a:rPr lang="en-US" altLang="en-US" baseline="0" dirty="0" smtClean="0"/>
              <a:t> financial aid at </a:t>
            </a:r>
            <a:r>
              <a:rPr lang="en-US" altLang="en-US" b="1" baseline="0" dirty="0" smtClean="0"/>
              <a:t>StartWithFAFSA.org.</a:t>
            </a:r>
            <a:endParaRPr lang="en-US" alt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Visit the</a:t>
            </a:r>
            <a:r>
              <a:rPr lang="en-US" baseline="0" dirty="0" smtClean="0"/>
              <a:t> </a:t>
            </a:r>
            <a:r>
              <a:rPr lang="en-US" b="1" baseline="0" dirty="0" smtClean="0"/>
              <a:t>Scholarship</a:t>
            </a:r>
            <a:r>
              <a:rPr lang="en-US" b="0" baseline="0" dirty="0" smtClean="0"/>
              <a:t> section of </a:t>
            </a:r>
            <a:r>
              <a:rPr lang="en-US" b="1" baseline="0" dirty="0" smtClean="0"/>
              <a:t>UCanGo2.org</a:t>
            </a:r>
            <a:r>
              <a:rPr lang="en-US" b="0" baseline="0" dirty="0" smtClean="0"/>
              <a:t> to search thousands of scholarships.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 smtClean="0"/>
              <a:t>Organize by application deadline or by category.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UCanGo2</a:t>
            </a:r>
            <a:r>
              <a:rPr lang="en-US" sz="1200" baseline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is a</a:t>
            </a:r>
            <a:r>
              <a:rPr lang="en-US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 initiative of the Oklahoma College Assistance Program (OCAP) and the Oklahoma State Regents for Higher Education.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UCanGo2</a:t>
            </a:r>
            <a:r>
              <a:rPr lang="en-US" dirty="0" smtClean="0"/>
              <a:t> offers college planning information to students and parents.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Publications link houses several documents and resources that offer valuable tools for anyone considering higher education.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Scholarship section allows all</a:t>
            </a:r>
            <a:r>
              <a:rPr lang="en-US" baseline="0" dirty="0" smtClean="0"/>
              <a:t> students</a:t>
            </a:r>
            <a:r>
              <a:rPr lang="en-US" dirty="0" smtClean="0"/>
              <a:t> to search for scholarships by deadline and category.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Check out the FAFSA button on the Publications page to find</a:t>
            </a:r>
            <a:r>
              <a:rPr lang="en-US" baseline="0" dirty="0" smtClean="0"/>
              <a:t> links to the FAFSA application, FAFSA publications, financial aid information for Hispanic students and a link to Oklahoma’s Promise.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en-US" b="1" u="none" dirty="0" smtClean="0"/>
              <a:t>OKcollegestart.org</a:t>
            </a:r>
            <a:r>
              <a:rPr lang="en-US" altLang="en-US" b="1" u="none" baseline="0" dirty="0" smtClean="0"/>
              <a:t> </a:t>
            </a:r>
            <a:r>
              <a:rPr lang="en-US" altLang="en-US" u="none" baseline="0" dirty="0" smtClean="0"/>
              <a:t>is a one-stop-shop for middle school students, high school students, college students, adult learners, parents, and educators. 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en-US" u="none" baseline="0" dirty="0" smtClean="0"/>
              <a:t>Students can explore careers, compare schools, learn about financial aid, and search for scholarships.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en-US" b="0" u="none" baseline="0" dirty="0" smtClean="0"/>
              <a:t>Students also submit applications for Oklahoma’s Promise through </a:t>
            </a:r>
            <a:r>
              <a:rPr lang="en-US" altLang="en-US" b="1" u="none" baseline="0" dirty="0" smtClean="0"/>
              <a:t>OKcollegestart.org</a:t>
            </a:r>
            <a:r>
              <a:rPr lang="en-US" altLang="en-US" b="0" u="none" baseline="0" dirty="0" smtClean="0"/>
              <a:t>.</a:t>
            </a:r>
            <a:r>
              <a:rPr lang="en-US" altLang="en-US" b="1" u="none" baseline="0" dirty="0" smtClean="0"/>
              <a:t> </a:t>
            </a:r>
            <a:endParaRPr lang="en-US" altLang="en-US" b="1" u="non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Create a free account to</a:t>
            </a:r>
            <a:r>
              <a:rPr lang="en-US" baseline="0" dirty="0" smtClean="0"/>
              <a:t> access a wide variety of college and career planning tools.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32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Financial Aid 101 outlines financial</a:t>
            </a:r>
            <a:r>
              <a:rPr lang="en-US" baseline="0" dirty="0" smtClean="0"/>
              <a:t> aid basics, eligibility requirements, and important information you need to know.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Calculate your Expected Family Contribution (EFC), how much you should be saving for college, and determine the interest and monthly payments for student loans.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805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Find a Scholarship allows students to search</a:t>
            </a:r>
            <a:r>
              <a:rPr lang="en-US" baseline="0" dirty="0" smtClean="0"/>
              <a:t> over 20,000 scholarships.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OKcollegestart</a:t>
            </a:r>
            <a:r>
              <a:rPr lang="en-US" baseline="0" dirty="0" smtClean="0"/>
              <a:t> allows you to save and track scholarships.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You can also receive deadline reminders for scholarships you’re interested in.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21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You’ll find all of these materials</a:t>
            </a:r>
            <a:r>
              <a:rPr lang="en-US" baseline="0" dirty="0" smtClean="0"/>
              <a:t> under the Publications link at </a:t>
            </a:r>
            <a:r>
              <a:rPr lang="en-US" b="1" baseline="0" dirty="0" smtClean="0"/>
              <a:t>UCanGo2.org.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UCanGo2.org</a:t>
            </a:r>
            <a:r>
              <a:rPr lang="en-US" baseline="0" dirty="0" smtClean="0"/>
              <a:t> allows users to access the information specific to their needs.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Each section offers resources to middle and high school students, parents and counselors.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Most material can be located and downloaded from the Publications link.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on the </a:t>
            </a:r>
            <a:r>
              <a:rPr lang="en-US" b="1" baseline="0" dirty="0" smtClean="0"/>
              <a:t>StartWithFAFSA.org </a:t>
            </a:r>
            <a:r>
              <a:rPr lang="en-US" baseline="0" dirty="0" smtClean="0"/>
              <a:t>link to find valuable information about the Free Application for Federal Student Aid (FAFSA).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727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 our Scholarship section students will see the Scholarship of the Week,</a:t>
            </a:r>
            <a:r>
              <a:rPr lang="en-US" baseline="0" dirty="0" smtClean="0"/>
              <a:t> as well as links to scholarships by deadline and category.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At the end of each month’s scholarship descriptions, students will find a list of other scholarships due that particular month.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Scholarships by Category offers several options for students of all ages and interests.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29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b="1" dirty="0" smtClean="0"/>
              <a:t>UCanGo2</a:t>
            </a:r>
            <a:r>
              <a:rPr lang="en-US" dirty="0" smtClean="0"/>
              <a:t> High School Student Workbook covers five main areas of college planning.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PowerPoint covers the fifth section, ‘How</a:t>
            </a:r>
            <a:r>
              <a:rPr lang="en-US" baseline="0" dirty="0" smtClean="0"/>
              <a:t> Do I Pay for It</a:t>
            </a:r>
            <a:r>
              <a:rPr lang="en-US" dirty="0" smtClean="0"/>
              <a:t>?’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aseline="0" dirty="0" smtClean="0"/>
              <a:t>It </a:t>
            </a:r>
            <a:r>
              <a:rPr lang="en-US" altLang="en-US" dirty="0" smtClean="0"/>
              <a:t>speaks on the cost of college expenses here in Oklahoma.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Provides websites to connect you with scholarships for college.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Explains the different categories of financial aid available.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Describes the FAFSA (Free Application for Federal Student Aid) with tips for application.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Seniors and parents should apply for financial aid by completing the FAFSA (Free Application for Federal Student Aid) after October 1, 2017.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Always use FAFSA.gov to apply for federal</a:t>
            </a:r>
            <a:r>
              <a:rPr lang="en-US" baseline="0" dirty="0" smtClean="0"/>
              <a:t> and some state financial aid.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Students and parents may set</a:t>
            </a:r>
            <a:r>
              <a:rPr lang="en-US" baseline="0" dirty="0" smtClean="0"/>
              <a:t> up their FSA </a:t>
            </a:r>
            <a:r>
              <a:rPr lang="en-US" baseline="0" smtClean="0"/>
              <a:t>ID before </a:t>
            </a:r>
            <a:r>
              <a:rPr lang="en-US" baseline="0" dirty="0" smtClean="0"/>
              <a:t>they complete the FAFSA.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FSA ID is used to access the FAFSA, download IRS tax information, and sign the FAFSA application.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Create the FSA ID at FSAID.ed.gov.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Visit </a:t>
            </a:r>
            <a:r>
              <a:rPr lang="en-US" b="1" dirty="0" smtClean="0"/>
              <a:t>UCanGo2.org</a:t>
            </a:r>
            <a:r>
              <a:rPr lang="en-US" dirty="0" smtClean="0"/>
              <a:t> to find descriptions of all financial aid programs or find additional resources at StudentAid.ed.gov.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4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80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38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05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69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1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932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058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1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649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1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31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ango2.org/Scholarships.htm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3.gif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.gif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openxmlformats.org/officeDocument/2006/relationships/image" Target="../media/image2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3"/>
            <a:ext cx="9165653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1966507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577857" y="2013269"/>
            <a:ext cx="5972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Do I Pay For It?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07506" y="5836640"/>
            <a:ext cx="4328988" cy="945160"/>
            <a:chOff x="2407506" y="5836640"/>
            <a:chExt cx="4328988" cy="945160"/>
          </a:xfrm>
        </p:grpSpPr>
        <p:sp>
          <p:nvSpPr>
            <p:cNvPr id="18" name="Round Diagonal Corner Rectangle 17"/>
            <p:cNvSpPr/>
            <p:nvPr/>
          </p:nvSpPr>
          <p:spPr>
            <a:xfrm>
              <a:off x="2407506" y="6018020"/>
              <a:ext cx="4237969" cy="564905"/>
            </a:xfrm>
            <a:prstGeom prst="round2DiagRect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971" y="5836640"/>
              <a:ext cx="2489523" cy="945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993" y="5994167"/>
              <a:ext cx="1757977" cy="630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4342911" y="6138084"/>
              <a:ext cx="0" cy="315053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652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70592" b="19391"/>
          <a:stretch/>
        </p:blipFill>
        <p:spPr>
          <a:xfrm>
            <a:off x="7467601" y="1"/>
            <a:ext cx="1676400" cy="6888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545" r="31826" b="4545"/>
          <a:stretch/>
        </p:blipFill>
        <p:spPr>
          <a:xfrm rot="5400000">
            <a:off x="2628899" y="342900"/>
            <a:ext cx="3886201" cy="91440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2" t="4238" b="4853"/>
          <a:stretch/>
        </p:blipFill>
        <p:spPr>
          <a:xfrm rot="5400000">
            <a:off x="2438399" y="-2438400"/>
            <a:ext cx="4267198" cy="9144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t="11490" b="20022"/>
          <a:stretch/>
        </p:blipFill>
        <p:spPr>
          <a:xfrm>
            <a:off x="1" y="-1"/>
            <a:ext cx="1606932" cy="68887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9" name="Rounded Rectangle 8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685560" y="275362"/>
            <a:ext cx="3757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Scholarships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1" y="1524000"/>
            <a:ext cx="8229600" cy="4631055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Money that does 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not 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have to be paid back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Awarded on merit, financial need, skills, hobbies, family history and athletics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Apply for as many scholarships as possible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Check the 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Scholarship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section at 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UCanGo2.org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and Like us on Facebook for weekly scholarship listings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Search scholarship websites, books, local organizations, churches, family employers, college financial aid offices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Contact your tribal office for assistance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61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8" name="Rounded Rectangle 7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26740" y="275362"/>
            <a:ext cx="8274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Are You Looking for Money?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8" b="6378"/>
          <a:stretch/>
        </p:blipFill>
        <p:spPr>
          <a:xfrm>
            <a:off x="1" y="468140"/>
            <a:ext cx="976052" cy="64206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44" b="10484"/>
          <a:stretch/>
        </p:blipFill>
        <p:spPr>
          <a:xfrm>
            <a:off x="8228744" y="749727"/>
            <a:ext cx="915258" cy="613903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393148"/>
            <a:ext cx="6131039" cy="489934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80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2" name="Rounded Rectangle 11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294411" y="275362"/>
            <a:ext cx="6539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Scholarship Resources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3"/>
          <a:stretch/>
        </p:blipFill>
        <p:spPr bwMode="auto">
          <a:xfrm>
            <a:off x="1532508" y="1600200"/>
            <a:ext cx="6697092" cy="2884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77" y="4851400"/>
            <a:ext cx="1423973" cy="14272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77" y="4904790"/>
            <a:ext cx="1755068" cy="1267549"/>
          </a:xfrm>
          <a:prstGeom prst="rect">
            <a:avLst/>
          </a:prstGeom>
        </p:spPr>
      </p:pic>
      <p:pic>
        <p:nvPicPr>
          <p:cNvPr id="24" name="Picture 4" descr="Find Scholarship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377" y="4897759"/>
            <a:ext cx="1254064" cy="1254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662" y="4892248"/>
            <a:ext cx="1653463" cy="125957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523393" y="509299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College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Prep Info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1" b="10854"/>
          <a:stretch/>
        </p:blipFill>
        <p:spPr>
          <a:xfrm>
            <a:off x="1" y="775127"/>
            <a:ext cx="1052251" cy="611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0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8" name="Rounded Rectangle 7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643706" y="275362"/>
            <a:ext cx="5840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College Work-Study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3" r="54611" b="12498"/>
          <a:stretch/>
        </p:blipFill>
        <p:spPr>
          <a:xfrm rot="2915504">
            <a:off x="6811334" y="3603435"/>
            <a:ext cx="2587372" cy="470110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9321" y="1981200"/>
            <a:ext cx="8229600" cy="3779758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Provides part-time jobs for students with financial need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Jobs available on- or off-campus where you’ll perform duties related to a course of study or through involvement within the community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Types of jobs, pay rates and work schedules can vary greatly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9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8" name="Rounded Rectangle 7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296080" y="275362"/>
            <a:ext cx="6536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Federal Student Loans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0" t="10298" b="6419"/>
          <a:stretch/>
        </p:blipFill>
        <p:spPr>
          <a:xfrm rot="18806882">
            <a:off x="-336213" y="3277245"/>
            <a:ext cx="2727000" cy="54694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201" y="1828800"/>
            <a:ext cx="8229600" cy="3950018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Students and parents may borrow money to pay for college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Loans 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must be repaid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and repayment usually begins after education is complete or you withdraw from college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Only borrow what is really needed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Look at loans as an investment in your future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5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57201" y="1495425"/>
            <a:ext cx="8229600" cy="4699159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Federal Direct Loan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Subsidized: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Government pays the interest while you’re in school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Unsubsidized: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Student is responsible for the interest on this loan</a:t>
            </a:r>
          </a:p>
          <a:p>
            <a:pPr>
              <a:spcBef>
                <a:spcPts val="1200"/>
              </a:spcBef>
            </a:pPr>
            <a:endParaRPr lang="en-US" sz="14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PLUS Loan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 Loan for Undergraduate Students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77848" r="16669"/>
          <a:stretch/>
        </p:blipFill>
        <p:spPr>
          <a:xfrm rot="768682">
            <a:off x="5060609" y="798332"/>
            <a:ext cx="4296683" cy="151926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8" name="Rounded Rectangle 7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881223" y="275362"/>
            <a:ext cx="3365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Loan Types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4" r="5873" b="76509"/>
          <a:stretch/>
        </p:blipFill>
        <p:spPr>
          <a:xfrm rot="689870">
            <a:off x="-265917" y="5704183"/>
            <a:ext cx="3796649" cy="161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9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8" name="Rounded Rectangle 7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3"/>
          <a:stretch/>
        </p:blipFill>
        <p:spPr>
          <a:xfrm rot="10800000">
            <a:off x="6910278" y="-129680"/>
            <a:ext cx="2271453" cy="71173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82239" y="275362"/>
            <a:ext cx="6963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Oklahoma Financial Aid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1" y="1724025"/>
            <a:ext cx="8229600" cy="4256484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Oklahoma Tuition Aid Grant (OTAG)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Oklahoma resident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Apply with the FAFSA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sz="14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Oklahoma’s Promise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Scholarship for eligible Oklahoma students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Apply in the 8</a:t>
            </a:r>
            <a:r>
              <a:rPr lang="en-US" sz="240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9</a:t>
            </a:r>
            <a:r>
              <a:rPr lang="en-US" sz="240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or 10</a:t>
            </a:r>
            <a:r>
              <a:rPr lang="en-US" sz="240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grade at 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okpromise.org</a:t>
            </a:r>
          </a:p>
          <a:p>
            <a:endParaRPr lang="en-US" sz="14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Academic Scholars Program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Awarded to students who score in the 99.5 percentile on the ACT/SAT exams</a:t>
            </a:r>
          </a:p>
        </p:txBody>
      </p:sp>
    </p:spTree>
    <p:extLst>
      <p:ext uri="{BB962C8B-B14F-4D97-AF65-F5344CB8AC3E}">
        <p14:creationId xmlns:p14="http://schemas.microsoft.com/office/powerpoint/2010/main" val="108493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13049" y="275362"/>
            <a:ext cx="6902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Financial Aid Resources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" name="Picture 2" descr="E:\Communications\Logos\UCanGo2\UCG2._white_outlin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09" y="2495550"/>
            <a:ext cx="6787391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15" y="4914092"/>
            <a:ext cx="7582571" cy="783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2" descr="E:\Communications\!Logos\SWF\SWF_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39" y="1028700"/>
            <a:ext cx="6383963" cy="212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7" t="10298" b="6419"/>
          <a:stretch/>
        </p:blipFill>
        <p:spPr>
          <a:xfrm rot="16200000">
            <a:off x="2227114" y="3646421"/>
            <a:ext cx="1015226" cy="5469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5" r="83574" b="12498"/>
          <a:stretch/>
        </p:blipFill>
        <p:spPr>
          <a:xfrm rot="5400000">
            <a:off x="6732715" y="4446713"/>
            <a:ext cx="936372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1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" r="11464" b="51623"/>
          <a:stretch/>
        </p:blipFill>
        <p:spPr>
          <a:xfrm rot="19783702">
            <a:off x="5196771" y="4346218"/>
            <a:ext cx="4741088" cy="331770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1" name="Rounded Rectangle 10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247650" y="1469539"/>
            <a:ext cx="5899768" cy="4706253"/>
            <a:chOff x="1186832" y="226547"/>
            <a:chExt cx="6761430" cy="571531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832" y="226547"/>
              <a:ext cx="6761430" cy="57153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2" name="Rectangle 21"/>
            <p:cNvSpPr/>
            <p:nvPr/>
          </p:nvSpPr>
          <p:spPr>
            <a:xfrm>
              <a:off x="2514600" y="2971800"/>
              <a:ext cx="30480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900" y="3132097"/>
              <a:ext cx="2933700" cy="17531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4" name="Rectangle 23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34927" y="275362"/>
            <a:ext cx="5858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StartWithFAFSA.org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91275" y="1710333"/>
            <a:ext cx="2547206" cy="4233267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FAFSA blogs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Educational videos in English and Spanish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Information on financial aid, money management, income tax and FAFSA dependency status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Common errors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Frequently asked questions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9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8" name="Rounded Rectangle 7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61887" y="275362"/>
            <a:ext cx="4004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UCanGo2.org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562100"/>
            <a:ext cx="4408137" cy="4586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4" b="6556"/>
          <a:stretch/>
        </p:blipFill>
        <p:spPr>
          <a:xfrm>
            <a:off x="0" y="449511"/>
            <a:ext cx="1652327" cy="64084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33450" y="2076450"/>
            <a:ext cx="3004406" cy="3274159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Search scholarships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Organize by deadline or by category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Scholarship Success Guide</a:t>
            </a:r>
          </a:p>
        </p:txBody>
      </p:sp>
    </p:spTree>
    <p:extLst>
      <p:ext uri="{BB962C8B-B14F-4D97-AF65-F5344CB8AC3E}">
        <p14:creationId xmlns:p14="http://schemas.microsoft.com/office/powerpoint/2010/main" val="142313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" r="7496" b="3101"/>
          <a:stretch/>
        </p:blipFill>
        <p:spPr>
          <a:xfrm rot="5400000">
            <a:off x="1470519" y="-784719"/>
            <a:ext cx="6202960" cy="91439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15659" y="275362"/>
            <a:ext cx="6296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                      ?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675" y="1714500"/>
            <a:ext cx="8229600" cy="4307562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C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ollege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access program for high school and middle school students and parents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Provides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information on how to plan, prepare and pay for college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Helps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families create a college-going culture in the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home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2" descr="E:\Communications\Logos\UCanGo2\UCG2._white_outlin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092" y="205548"/>
            <a:ext cx="3580624" cy="112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419600" y="1035583"/>
            <a:ext cx="2362201" cy="10741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21" name="Rounded Rectangle 20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928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8" name="Rounded Rectangle 7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61887" y="275362"/>
            <a:ext cx="4004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UCanGo2.org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4"/>
          <a:stretch/>
        </p:blipFill>
        <p:spPr bwMode="auto">
          <a:xfrm>
            <a:off x="4038600" y="1438275"/>
            <a:ext cx="4670268" cy="4816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r="39923" b="66313"/>
          <a:stretch/>
        </p:blipFill>
        <p:spPr>
          <a:xfrm rot="4218859">
            <a:off x="-1011217" y="4663574"/>
            <a:ext cx="3241634" cy="23102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3400" y="1538942"/>
            <a:ext cx="3004406" cy="3780115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Finish the FAFSA in Five Steps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FAFSA Facts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Dependency Status Questionnaire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Additional Resources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01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5" name="Rounded Rectangle 4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20849" y="275362"/>
            <a:ext cx="5486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OKcollegestart.org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38768" y="1992786"/>
            <a:ext cx="2547206" cy="3713321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Search Scholarships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Explore Careers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Compare Schools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Research Financial Aid Options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Apply for Oklahoma’s Promise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3" r="54611" b="12498"/>
          <a:stretch/>
        </p:blipFill>
        <p:spPr>
          <a:xfrm rot="1558101">
            <a:off x="7908961" y="3605751"/>
            <a:ext cx="2587372" cy="47011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0" t="10298" b="6419"/>
          <a:stretch/>
        </p:blipFill>
        <p:spPr>
          <a:xfrm rot="19917463">
            <a:off x="-1465215" y="3139359"/>
            <a:ext cx="2727000" cy="546945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93" y="1450494"/>
            <a:ext cx="4811487" cy="4797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3487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3" r="54611" b="12498"/>
          <a:stretch/>
        </p:blipFill>
        <p:spPr>
          <a:xfrm rot="3520074">
            <a:off x="6614717" y="3952150"/>
            <a:ext cx="2587372" cy="47011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5" name="Rounded Rectangle 4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0848" y="275362"/>
            <a:ext cx="5486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OKcollegestart.org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45315" y="1990345"/>
            <a:ext cx="3048000" cy="3713678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Financial Aid Planning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Financial Aid 101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Financial Aid Calculators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Scholarships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Financial Fitness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447800"/>
            <a:ext cx="4953000" cy="4734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9445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438899" y="1476631"/>
            <a:ext cx="2449471" cy="4743093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Find Scholarships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Create profile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Find matching scholarships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Save scholarships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Receive reminders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40"/>
          <a:stretch/>
        </p:blipFill>
        <p:spPr>
          <a:xfrm>
            <a:off x="1963181" y="6096000"/>
            <a:ext cx="5700453" cy="7927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 t="88889"/>
          <a:stretch/>
        </p:blipFill>
        <p:spPr>
          <a:xfrm rot="10800000">
            <a:off x="4813407" y="6096000"/>
            <a:ext cx="4330594" cy="76200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8" y="1463931"/>
            <a:ext cx="3818810" cy="4355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451" y="2259213"/>
            <a:ext cx="3712113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Rectangle 14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820848" y="275362"/>
            <a:ext cx="5486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OKcollegestart.org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54" b="60139"/>
          <a:stretch/>
        </p:blipFill>
        <p:spPr>
          <a:xfrm rot="5400000">
            <a:off x="863887" y="5018974"/>
            <a:ext cx="1005898" cy="27336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79" r="82354"/>
          <a:stretch/>
        </p:blipFill>
        <p:spPr>
          <a:xfrm rot="5400000">
            <a:off x="1749071" y="4992933"/>
            <a:ext cx="1005897" cy="278575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5" name="Rounded Rectangle 4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934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7" t="3738" r="41032" b="6017"/>
          <a:stretch/>
        </p:blipFill>
        <p:spPr>
          <a:xfrm rot="16200000">
            <a:off x="3959725" y="-3959728"/>
            <a:ext cx="1224551" cy="91440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99079" y="275362"/>
            <a:ext cx="5930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Helpful Publications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61" y="1643882"/>
            <a:ext cx="1104080" cy="142958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" y="1524000"/>
            <a:ext cx="1082080" cy="140056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907" y="1553584"/>
            <a:ext cx="1103646" cy="142942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21318"/>
            <a:ext cx="712626" cy="162168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67" y="1828800"/>
            <a:ext cx="1152525" cy="92112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166030" y="3330654"/>
            <a:ext cx="1358393" cy="37457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FAFSA Facts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11045" y="5374460"/>
            <a:ext cx="1372489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What Do I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Want To Be?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Worksheet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08492" y="5372831"/>
            <a:ext cx="1259723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Are You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Looking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for Money?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68518" y="5377551"/>
            <a:ext cx="1374478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High School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Student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Workbook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44621" y="5373425"/>
            <a:ext cx="1354761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Campus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Visit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Checklist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21371" y="5113492"/>
            <a:ext cx="1525629" cy="1191816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My </a:t>
            </a:r>
            <a:r>
              <a:rPr lang="en-US" sz="1600" b="1" dirty="0">
                <a:latin typeface="Calibri" panose="020F0502020204030204" pitchFamily="34" charset="0"/>
              </a:rPr>
              <a:t>Classes </a:t>
            </a:r>
            <a:r>
              <a:rPr lang="en-US" sz="1600" b="1" dirty="0" smtClean="0">
                <a:latin typeface="Calibri" panose="020F0502020204030204" pitchFamily="34" charset="0"/>
              </a:rPr>
              <a:t>&amp; </a:t>
            </a: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Achievements </a:t>
            </a: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Worksheet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7810" y="5557880"/>
            <a:ext cx="1492580" cy="646986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College Fair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Worksheet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11554" y="3048000"/>
            <a:ext cx="1624350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College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Terms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Glossary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16420" y="3192706"/>
            <a:ext cx="1485018" cy="646986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Scholarship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Success Guide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87415" y="3048000"/>
            <a:ext cx="1689783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Finish the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FAFSA in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Five Steps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0522" y="3042999"/>
            <a:ext cx="1273478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College Planning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Checklists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32734" y="3048000"/>
            <a:ext cx="1651246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Your Transition </a:t>
            </a: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to </a:t>
            </a:r>
            <a:r>
              <a:rPr lang="en-US" sz="1600" b="1" dirty="0">
                <a:latin typeface="Calibri" panose="020F0502020204030204" pitchFamily="34" charset="0"/>
              </a:rPr>
              <a:t>College </a:t>
            </a:r>
            <a:endParaRPr lang="en-US" sz="1600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Brochure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82" y="4252812"/>
            <a:ext cx="878563" cy="112473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91" y="4203978"/>
            <a:ext cx="944595" cy="122240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18" y="4252812"/>
            <a:ext cx="880565" cy="1141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3" t="6010" r="65853" b="7447"/>
          <a:stretch/>
        </p:blipFill>
        <p:spPr>
          <a:xfrm rot="5400000">
            <a:off x="4245432" y="2022933"/>
            <a:ext cx="653135" cy="91440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8" name="Rounded Rectangle 7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13" y="4239528"/>
            <a:ext cx="860688" cy="11136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 descr="image00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"/>
          <a:stretch/>
        </p:blipFill>
        <p:spPr bwMode="auto">
          <a:xfrm>
            <a:off x="3155478" y="4290140"/>
            <a:ext cx="1360512" cy="106659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 descr="image00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1" r="3198"/>
          <a:stretch/>
        </p:blipFill>
        <p:spPr bwMode="auto">
          <a:xfrm>
            <a:off x="7631658" y="1598790"/>
            <a:ext cx="1105053" cy="138114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211" y="4229445"/>
            <a:ext cx="923945" cy="118798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75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3"/>
            <a:ext cx="9165653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1966507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865454" y="2013269"/>
            <a:ext cx="3397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Questions?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407506" y="5836640"/>
            <a:ext cx="4328988" cy="945160"/>
            <a:chOff x="2407506" y="5836640"/>
            <a:chExt cx="4328988" cy="945160"/>
          </a:xfrm>
        </p:grpSpPr>
        <p:sp>
          <p:nvSpPr>
            <p:cNvPr id="22" name="Round Diagonal Corner Rectangle 21"/>
            <p:cNvSpPr/>
            <p:nvPr/>
          </p:nvSpPr>
          <p:spPr>
            <a:xfrm>
              <a:off x="2407506" y="6018020"/>
              <a:ext cx="4237969" cy="564905"/>
            </a:xfrm>
            <a:prstGeom prst="round2DiagRect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971" y="5836640"/>
              <a:ext cx="2489523" cy="945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993" y="5994167"/>
              <a:ext cx="1757977" cy="630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Connector 24"/>
            <p:cNvCxnSpPr/>
            <p:nvPr/>
          </p:nvCxnSpPr>
          <p:spPr>
            <a:xfrm>
              <a:off x="4342911" y="6138084"/>
              <a:ext cx="0" cy="315053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159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" r="7496" b="3100"/>
          <a:stretch/>
        </p:blipFill>
        <p:spPr>
          <a:xfrm rot="5400000">
            <a:off x="1470519" y="-784719"/>
            <a:ext cx="6202960" cy="9143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3" name="Rounded Rectangle 12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924248" y="275362"/>
            <a:ext cx="3279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Contact Us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" y="1667311"/>
            <a:ext cx="8229600" cy="4426744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Oklahoma State Regents for Higher Education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Oklahoma College Assistance Program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Outreach 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Department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384" y="3441700"/>
            <a:ext cx="3535916" cy="227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79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383309"/>
            <a:ext cx="6255544" cy="606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5" t="4950" b="5941"/>
          <a:stretch/>
        </p:blipFill>
        <p:spPr>
          <a:xfrm>
            <a:off x="0" y="0"/>
            <a:ext cx="175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4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8" t="7334" r="18825" b="5876"/>
          <a:stretch/>
        </p:blipFill>
        <p:spPr bwMode="auto">
          <a:xfrm>
            <a:off x="901700" y="444500"/>
            <a:ext cx="5753344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3" r="66837" b="3922"/>
          <a:stretch/>
        </p:blipFill>
        <p:spPr>
          <a:xfrm>
            <a:off x="7253547" y="0"/>
            <a:ext cx="1890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0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7200" y="2030968"/>
            <a:ext cx="4419600" cy="3439239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Why Go to College?</a:t>
            </a:r>
          </a:p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What Do I Want to Be?</a:t>
            </a:r>
          </a:p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How Do I Get There?</a:t>
            </a:r>
          </a:p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Where Do I Go?</a:t>
            </a:r>
          </a:p>
          <a:p>
            <a:pPr algn="ctr">
              <a:spcBef>
                <a:spcPts val="1200"/>
              </a:spcBef>
            </a:pP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How Do I Pay For It?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-1483" y="275362"/>
            <a:ext cx="9131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High School Student Workbook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9" name="Rounded Rectangle 18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28" y="1695450"/>
            <a:ext cx="3351872" cy="43369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74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8" name="Rounded Rectangle 7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12269" y="275362"/>
            <a:ext cx="6503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Financial Aid?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9321" y="1647825"/>
            <a:ext cx="8229600" cy="4426744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Money used to help you pay for college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Comes in the form of grants, scholarships, work programs and student loans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All students are eligible for some type of financial assistance for college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Seniors should apply for this money through the FAFSA after October 1, 2017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3" r="54611" b="12498"/>
          <a:stretch/>
        </p:blipFill>
        <p:spPr>
          <a:xfrm rot="1558101">
            <a:off x="7908961" y="3605751"/>
            <a:ext cx="2587372" cy="47011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0" t="10298" b="6419"/>
          <a:stretch/>
        </p:blipFill>
        <p:spPr>
          <a:xfrm rot="19917463">
            <a:off x="-1465215" y="3139359"/>
            <a:ext cx="2727000" cy="54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1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5" r="83574" b="12498"/>
          <a:stretch/>
        </p:blipFill>
        <p:spPr>
          <a:xfrm rot="5400000">
            <a:off x="6732715" y="4446713"/>
            <a:ext cx="936372" cy="3886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7" t="10298" b="6419"/>
          <a:stretch/>
        </p:blipFill>
        <p:spPr>
          <a:xfrm rot="16200000">
            <a:off x="2227114" y="3646421"/>
            <a:ext cx="1015226" cy="54694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8" name="Rounded Rectangle 7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498251" y="275362"/>
            <a:ext cx="6131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Getting Financial Aid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706" y="1857375"/>
            <a:ext cx="8229600" cy="3677603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Set up your Federal Student Aid (FSA) ID </a:t>
            </a:r>
          </a:p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Complete the Free Application for Federal Student Aid (FAFSA) at 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FAFSA.gov</a:t>
            </a:r>
          </a:p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Use your FSA ID to sign your FAFSA</a:t>
            </a:r>
          </a:p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Never pay to complete the FAFSA: It’s 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FREE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!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80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8" name="Rounded Rectangle 7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64784" y="275362"/>
            <a:ext cx="6398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Types of Financial Aid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6547" y="2701052"/>
            <a:ext cx="3360678" cy="1600438"/>
          </a:xfrm>
          <a:prstGeom prst="round2Diag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Free Money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Grants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Scholarships</a:t>
            </a:r>
          </a:p>
          <a:p>
            <a:endParaRPr lang="en-US" sz="12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8200" y="2654297"/>
            <a:ext cx="3360678" cy="1634490"/>
          </a:xfrm>
          <a:prstGeom prst="round2Diag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</a:rPr>
              <a:t>Earned Money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000" dirty="0" smtClean="0">
              <a:latin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Work-Study</a:t>
            </a:r>
            <a:endParaRPr lang="en-US" sz="2800" dirty="0" smtClean="0">
              <a:latin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87722" y="4465333"/>
            <a:ext cx="3360678" cy="1804749"/>
          </a:xfrm>
          <a:prstGeom prst="round2Diag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Student </a:t>
            </a:r>
            <a:r>
              <a:rPr lang="en-US" sz="2800" b="1" dirty="0">
                <a:latin typeface="Calibri" panose="020F0502020204030204" pitchFamily="34" charset="0"/>
              </a:rPr>
              <a:t>Loans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Subsidized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Unsubsidized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Parent Loans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79128"/>
          <a:stretch/>
        </p:blipFill>
        <p:spPr>
          <a:xfrm>
            <a:off x="1" y="1235612"/>
            <a:ext cx="5192670" cy="14313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0" t="-6455" r="76083" b="10666"/>
          <a:stretch/>
        </p:blipFill>
        <p:spPr>
          <a:xfrm rot="16200000">
            <a:off x="5150079" y="-1339626"/>
            <a:ext cx="1418688" cy="656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3" r="54611" b="12498"/>
          <a:stretch/>
        </p:blipFill>
        <p:spPr>
          <a:xfrm rot="3520074">
            <a:off x="6614717" y="3952150"/>
            <a:ext cx="2587372" cy="47011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8" name="Rounded Rectangle 7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386504" y="275362"/>
            <a:ext cx="4355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Federal Grants</a:t>
            </a:r>
            <a:endParaRPr lang="en-US" sz="5400" b="1" cap="none" spc="0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9321" y="1524000"/>
            <a:ext cx="8229600" cy="4699159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Money that does 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not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have to be paid back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Usually awarded on the basis of financial need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Apply for all federal grants through the FAFSA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Types of grants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Pell Grant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Iraq and Afghanistan Service Grant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Teacher Education Assistance for College and Higher Education (TEACH) Grant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Federal Supplemental Educational Opportunity Grant (FSEOG)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6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1381</Words>
  <Application>Microsoft Office PowerPoint</Application>
  <PresentationFormat>On-screen Show (4:3)</PresentationFormat>
  <Paragraphs>229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OSRHE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Kelnar, Kelli</dc:creator>
  <cp:lastModifiedBy>Shaklee, Theresa</cp:lastModifiedBy>
  <cp:revision>71</cp:revision>
  <dcterms:created xsi:type="dcterms:W3CDTF">2016-07-25T18:35:24Z</dcterms:created>
  <dcterms:modified xsi:type="dcterms:W3CDTF">2017-09-25T18:12:08Z</dcterms:modified>
</cp:coreProperties>
</file>