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60" r:id="rId4"/>
    <p:sldId id="261" r:id="rId5"/>
    <p:sldId id="263" r:id="rId6"/>
    <p:sldId id="264" r:id="rId7"/>
    <p:sldId id="265" r:id="rId8"/>
    <p:sldId id="266" r:id="rId9"/>
    <p:sldId id="274" r:id="rId10"/>
    <p:sldId id="267" r:id="rId11"/>
    <p:sldId id="273" r:id="rId12"/>
    <p:sldId id="275" r:id="rId13"/>
    <p:sldId id="268" r:id="rId14"/>
    <p:sldId id="276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7399"/>
    <a:srgbClr val="337CA4"/>
    <a:srgbClr val="F4F410"/>
    <a:srgbClr val="F5AEDD"/>
    <a:srgbClr val="BAFF75"/>
    <a:srgbClr val="990099"/>
    <a:srgbClr val="604A7B"/>
    <a:srgbClr val="F582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8" autoAdjust="0"/>
    <p:restoredTop sz="89590" autoAdjust="0"/>
  </p:normalViewPr>
  <p:slideViewPr>
    <p:cSldViewPr>
      <p:cViewPr varScale="1">
        <p:scale>
          <a:sx n="113" d="100"/>
          <a:sy n="113" d="100"/>
        </p:scale>
        <p:origin x="-108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18171-C206-403E-8765-C4248EEC530E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2F9F5-318F-4CD6-83B0-369D8E20A2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597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UCanGo2</a:t>
            </a:r>
            <a:r>
              <a:rPr lang="en-US" dirty="0" smtClean="0"/>
              <a:t> is an initiative designed to provide information about planning, preparing and paying for college.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Workbooks and flyers are provided to students and parents and</a:t>
            </a:r>
            <a:r>
              <a:rPr lang="en-US" baseline="0" dirty="0" smtClean="0"/>
              <a:t> can be downloaded directly from our college access website, </a:t>
            </a:r>
            <a:r>
              <a:rPr lang="en-US" b="1" baseline="0" dirty="0" smtClean="0"/>
              <a:t>UCanGo2.org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817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 Oklahoma’s Promise students must complete a FAFSA every year they’re in college.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Several scholarships ask you</a:t>
            </a:r>
            <a:r>
              <a:rPr lang="en-US" baseline="0" dirty="0" smtClean="0"/>
              <a:t> to provide your volunteer work as part of the criteria.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Many college admission applications are also asking if you’ve done any community service or volunteer work in your hometown.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 dirty="0" smtClean="0"/>
              <a:t>These checklists provide helpful tips to assist you in planning for college during each year of high school.</a:t>
            </a:r>
          </a:p>
          <a:p>
            <a:pPr marL="171450" indent="-171450">
              <a:buFontTx/>
              <a:buChar char="•"/>
            </a:pPr>
            <a:r>
              <a:rPr lang="en-US" altLang="en-US" dirty="0" smtClean="0"/>
              <a:t>These can be found at </a:t>
            </a:r>
            <a:r>
              <a:rPr lang="en-US" altLang="en-US" b="1" dirty="0" smtClean="0"/>
              <a:t>UCanGo2.org</a:t>
            </a:r>
            <a:r>
              <a:rPr lang="en-US" altLang="en-US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This</a:t>
            </a:r>
            <a:r>
              <a:rPr lang="en-US" baseline="0" dirty="0" smtClean="0"/>
              <a:t> section highlights the ‘Tracking My Classes and Achievements Worksheet.’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Use this form to keep track of the classes you’ve taken in high school.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Keep a list of all your extracurricular activities, awards, honors and volunteer work.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 full list of your accomplishments in high school will be a great tool when you complete scholarship applications or ask for letters of recommendation from adults.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 dirty="0" smtClean="0"/>
              <a:t>Track your awards, classes, jobs, volunteer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You’ll find all of these materials</a:t>
            </a:r>
            <a:r>
              <a:rPr lang="en-US" baseline="0" dirty="0" smtClean="0"/>
              <a:t> under the Publications link at </a:t>
            </a:r>
            <a:r>
              <a:rPr lang="en-US" b="1" baseline="0" dirty="0" smtClean="0"/>
              <a:t>UCanGo2.org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UCanGo2</a:t>
            </a:r>
            <a:r>
              <a:rPr lang="en-US" sz="1200" baseline="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is a</a:t>
            </a:r>
            <a:r>
              <a:rPr lang="en-US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n initiative of the Oklahoma College Assistance Program (OCAP) and the Oklahoma State Regents for Higher Education.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UCanGo2</a:t>
            </a:r>
            <a:r>
              <a:rPr lang="en-US" dirty="0" smtClean="0"/>
              <a:t> offers college planning information to students and parents.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Publications link houses several documents and resources that offer valuable tools for anyone considering higher education.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Scholarship section allows all</a:t>
            </a:r>
            <a:r>
              <a:rPr lang="en-US" baseline="0" dirty="0" smtClean="0"/>
              <a:t> students</a:t>
            </a:r>
            <a:r>
              <a:rPr lang="en-US" dirty="0" smtClean="0"/>
              <a:t> to search for scholarships by deadline and category.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UCanGo2.org</a:t>
            </a:r>
            <a:r>
              <a:rPr lang="en-US" baseline="0" dirty="0" smtClean="0"/>
              <a:t> allows users to access the information specific to their needs.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Each section offers resources to middle and high school students, parents and counselors.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Most material can be located and downloaded from the Publications link.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on the </a:t>
            </a:r>
            <a:r>
              <a:rPr lang="en-US" b="1" baseline="0" dirty="0" smtClean="0"/>
              <a:t>StartWithFAFSA.org</a:t>
            </a:r>
            <a:r>
              <a:rPr lang="en-US" baseline="0" dirty="0" smtClean="0"/>
              <a:t> link to find valuable information about the Free Application for Federal Student Aid (FAFSA).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727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In our Scholarship section students will see the Scholarship of the Week,</a:t>
            </a:r>
            <a:r>
              <a:rPr lang="en-US" baseline="0" dirty="0" smtClean="0"/>
              <a:t> as well as links to scholarships by deadline and category.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At the end of each month’s scholarship descriptions, students will find a list of other scholarships due that particular month.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Scholarships by Category offers several options for students of all ages and interests</a:t>
            </a:r>
            <a:r>
              <a:rPr lang="en-US" baseline="0" dirty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929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b="1" dirty="0" smtClean="0"/>
              <a:t>UCanGo2</a:t>
            </a:r>
            <a:r>
              <a:rPr lang="en-US" dirty="0" smtClean="0"/>
              <a:t> High School Student Workbook covers five main areas of college planning.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This PowerPoint covers the third section, ‘How</a:t>
            </a:r>
            <a:r>
              <a:rPr lang="en-US" baseline="0" dirty="0" smtClean="0"/>
              <a:t> Do I Get There</a:t>
            </a:r>
            <a:r>
              <a:rPr lang="en-US" dirty="0" smtClean="0"/>
              <a:t>?’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dirty="0" smtClean="0"/>
              <a:t>It outlines ways for you to be successful in high school to ensure your admission to college.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If you plan to attend a public college or university in Oklahoma, you need to take certain courses during high school.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entire The Perfect 10 Study Habits Guide </a:t>
            </a:r>
            <a:r>
              <a:rPr lang="en-US" baseline="0" dirty="0" smtClean="0"/>
              <a:t>can be found in the </a:t>
            </a:r>
            <a:r>
              <a:rPr lang="en-US" b="1" baseline="0" dirty="0" smtClean="0"/>
              <a:t>UCanGo2</a:t>
            </a:r>
            <a:r>
              <a:rPr lang="en-US" baseline="0" dirty="0" smtClean="0"/>
              <a:t> High School Student Workbook.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All students should take advantage of the free ACT and SAT practice tests at </a:t>
            </a:r>
            <a:r>
              <a:rPr lang="en-US" b="1" dirty="0" smtClean="0"/>
              <a:t>OKcollegestart.org</a:t>
            </a:r>
            <a:r>
              <a:rPr lang="en-US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b="1" dirty="0" smtClean="0"/>
              <a:t>UCanGo2</a:t>
            </a:r>
            <a:r>
              <a:rPr lang="en-US" dirty="0" smtClean="0"/>
              <a:t> Facebook page provides you with test dates and encourages you to sign up to avoid certain late fees.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Ask your high school counselor about all of these options.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49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080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385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056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69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311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932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058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11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649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311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31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.gif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12" Type="http://schemas.openxmlformats.org/officeDocument/2006/relationships/image" Target="../media/image2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73"/>
            <a:ext cx="9165653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1966507"/>
            <a:ext cx="9144000" cy="100701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501933" y="2013269"/>
            <a:ext cx="61243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Do I Get There?</a:t>
            </a:r>
            <a:endParaRPr lang="en-US" sz="5400" b="1" cap="none" spc="0" dirty="0">
              <a:ln w="1270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07506" y="5836640"/>
            <a:ext cx="4328988" cy="945160"/>
            <a:chOff x="2407506" y="5836640"/>
            <a:chExt cx="4328988" cy="945160"/>
          </a:xfrm>
        </p:grpSpPr>
        <p:sp>
          <p:nvSpPr>
            <p:cNvPr id="18" name="Round Diagonal Corner Rectangle 17"/>
            <p:cNvSpPr/>
            <p:nvPr/>
          </p:nvSpPr>
          <p:spPr>
            <a:xfrm>
              <a:off x="2407506" y="6018020"/>
              <a:ext cx="4237969" cy="564905"/>
            </a:xfrm>
            <a:prstGeom prst="round2DiagRect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6971" y="5836640"/>
              <a:ext cx="2489523" cy="945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8993" y="5994167"/>
              <a:ext cx="1757977" cy="630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4342911" y="6138084"/>
              <a:ext cx="0" cy="315053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652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37" t="10298" b="6419"/>
          <a:stretch/>
        </p:blipFill>
        <p:spPr>
          <a:xfrm rot="16200000">
            <a:off x="2227114" y="3646421"/>
            <a:ext cx="1015226" cy="54694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5" r="83574" b="12498"/>
          <a:stretch/>
        </p:blipFill>
        <p:spPr>
          <a:xfrm rot="5400000">
            <a:off x="6732715" y="4446713"/>
            <a:ext cx="936372" cy="388620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8" name="Rounded Rectangle 7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538717" y="275362"/>
            <a:ext cx="60508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Oklahoma’s Promise</a:t>
            </a:r>
            <a:endParaRPr lang="en-US" sz="5400" b="1" cap="none" spc="0" dirty="0">
              <a:ln w="1270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1706" y="1524000"/>
            <a:ext cx="8229600" cy="4324588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Must be an Oklahoma resident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Apply in 8</a:t>
            </a:r>
            <a:r>
              <a:rPr lang="en-US" sz="2200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</a:t>
            </a: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9</a:t>
            </a:r>
            <a:r>
              <a:rPr lang="en-US" sz="2200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</a:t>
            </a: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or 10</a:t>
            </a:r>
            <a:r>
              <a:rPr lang="en-US" sz="2200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</a:t>
            </a: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grade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Family income must be $55,000 or less at the time of application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Receive free tuition at Oklahoma public two-year colleges and four-year universities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Receive a portion of tuition at private colleges and approved career technology centers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Visit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okpromise.org</a:t>
            </a: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or call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800.858.1840</a:t>
            </a: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for more information</a:t>
            </a:r>
            <a:endParaRPr lang="en-US" sz="2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80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ellik\AppData\Local\Microsoft\Windows\Temporary Internet Files\Content.Outlook\PJE16BAW\Northeastern State U Big Event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833166"/>
            <a:ext cx="4663440" cy="310896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10" name="Rounded Rectangle 9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254000" y="2804327"/>
            <a:ext cx="3657600" cy="3166824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Extracurricular activities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Volunteer work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Community service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33200" y="6002896"/>
            <a:ext cx="2542500" cy="238363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Century Gothic" panose="020B0502020202020204" pitchFamily="34" charset="0"/>
              </a:rPr>
              <a:t>Photo courtesy of Northeastern State University</a:t>
            </a:r>
            <a:endParaRPr lang="en-US" sz="8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7" t="79128"/>
          <a:stretch/>
        </p:blipFill>
        <p:spPr>
          <a:xfrm>
            <a:off x="1" y="1235612"/>
            <a:ext cx="5192670" cy="1431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0" t="-6455" r="76083" b="10666"/>
          <a:stretch/>
        </p:blipFill>
        <p:spPr>
          <a:xfrm rot="16200000">
            <a:off x="5150079" y="-1339626"/>
            <a:ext cx="1418688" cy="656915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968292" y="275362"/>
            <a:ext cx="51916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 the Extra Mile</a:t>
            </a:r>
            <a:endParaRPr lang="en-US" sz="5400" b="1" cap="none" spc="0" dirty="0">
              <a:ln w="1270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99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81" y="1910484"/>
            <a:ext cx="2306891" cy="298934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369" y="2895600"/>
            <a:ext cx="2346589" cy="303965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2" y="2286000"/>
            <a:ext cx="2330674" cy="30201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837" y="3200400"/>
            <a:ext cx="2320508" cy="301752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16" name="Rounded Rectangle 15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292915" y="275362"/>
            <a:ext cx="65424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High School Checklists</a:t>
            </a:r>
            <a:endParaRPr lang="en-US" sz="5400" b="1" cap="none" spc="0" dirty="0">
              <a:ln w="1270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44" b="10484"/>
          <a:stretch/>
        </p:blipFill>
        <p:spPr>
          <a:xfrm>
            <a:off x="8228744" y="749727"/>
            <a:ext cx="915258" cy="61390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78" b="6378"/>
          <a:stretch/>
        </p:blipFill>
        <p:spPr>
          <a:xfrm>
            <a:off x="1" y="468140"/>
            <a:ext cx="976052" cy="642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2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2096"/>
            <a:ext cx="6019800" cy="659380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331637" y="5593633"/>
            <a:ext cx="2705100" cy="35828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3"/>
          <a:stretch/>
        </p:blipFill>
        <p:spPr>
          <a:xfrm>
            <a:off x="0" y="-228600"/>
            <a:ext cx="2271453" cy="711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3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5034" y="381000"/>
            <a:ext cx="3991066" cy="4992941"/>
            <a:chOff x="257740" y="177123"/>
            <a:chExt cx="4238060" cy="550161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740" y="177123"/>
              <a:ext cx="4238060" cy="55016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>
              <a:off x="4495800" y="177123"/>
              <a:ext cx="0" cy="5498709"/>
            </a:xfrm>
            <a:prstGeom prst="line">
              <a:avLst/>
            </a:prstGeom>
            <a:ln w="57150">
              <a:solidFill>
                <a:srgbClr val="2F7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4787900" y="1311719"/>
            <a:ext cx="3996330" cy="4990301"/>
            <a:chOff x="4800600" y="841411"/>
            <a:chExt cx="4243650" cy="549870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857980"/>
              <a:ext cx="4243650" cy="54821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24" name="Straight Connector 23"/>
            <p:cNvCxnSpPr/>
            <p:nvPr/>
          </p:nvCxnSpPr>
          <p:spPr>
            <a:xfrm>
              <a:off x="4800600" y="841411"/>
              <a:ext cx="0" cy="5498709"/>
            </a:xfrm>
            <a:prstGeom prst="line">
              <a:avLst/>
            </a:prstGeom>
            <a:ln w="57150">
              <a:solidFill>
                <a:srgbClr val="2F7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10" name="Rounded Rectangle 9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4" r="5873" b="76509"/>
          <a:stretch/>
        </p:blipFill>
        <p:spPr>
          <a:xfrm rot="689870">
            <a:off x="-265917" y="5704183"/>
            <a:ext cx="3796649" cy="16110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75029" r="9637"/>
          <a:stretch/>
        </p:blipFill>
        <p:spPr>
          <a:xfrm rot="768682">
            <a:off x="4543433" y="-581253"/>
            <a:ext cx="4697553" cy="171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8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7" t="3738" r="41032" b="6017"/>
          <a:stretch/>
        </p:blipFill>
        <p:spPr>
          <a:xfrm rot="16200000">
            <a:off x="3959725" y="-3959728"/>
            <a:ext cx="1224551" cy="91440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611045" y="5374460"/>
            <a:ext cx="1372489" cy="91940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What Do I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Want To Be?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Worksheet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08492" y="5372831"/>
            <a:ext cx="1259723" cy="91940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Are You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Looking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for Money?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361" y="1643882"/>
            <a:ext cx="1104080" cy="142958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" y="1524000"/>
            <a:ext cx="1082080" cy="140056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907" y="1553584"/>
            <a:ext cx="1103646" cy="142942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21318"/>
            <a:ext cx="712626" cy="162168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167" y="1828800"/>
            <a:ext cx="1152525" cy="92112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166030" y="3330654"/>
            <a:ext cx="1358393" cy="37457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FAFSA Facts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7810" y="5557880"/>
            <a:ext cx="1492580" cy="646986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College Fair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Worksheet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668518" y="5377551"/>
            <a:ext cx="1374478" cy="91940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High School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Student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Workbook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11554" y="3048000"/>
            <a:ext cx="1624350" cy="91940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College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Terms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Glossary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616420" y="3192706"/>
            <a:ext cx="1485018" cy="646986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Scholarship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Success Guide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87415" y="3048000"/>
            <a:ext cx="1689783" cy="91940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Finish the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FAFSA in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Five Steps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044621" y="5373425"/>
            <a:ext cx="1354761" cy="91940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Campus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Visit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Checklist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50522" y="3042999"/>
            <a:ext cx="1273478" cy="91940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College Planning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Checklists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332734" y="3048000"/>
            <a:ext cx="1651246" cy="91940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Your Transition </a:t>
            </a:r>
          </a:p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to </a:t>
            </a:r>
            <a:r>
              <a:rPr lang="en-US" sz="1600" b="1" dirty="0">
                <a:latin typeface="Calibri" panose="020F0502020204030204" pitchFamily="34" charset="0"/>
              </a:rPr>
              <a:t>College </a:t>
            </a:r>
            <a:endParaRPr lang="en-US" sz="1600" b="1" dirty="0" smtClean="0">
              <a:latin typeface="Calibri" panose="020F0502020204030204" pitchFamily="34" charset="0"/>
            </a:endParaRPr>
          </a:p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Brochure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421371" y="5113492"/>
            <a:ext cx="1525629" cy="1191816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1600" b="1" dirty="0" smtClean="0">
              <a:latin typeface="Calibri" panose="020F0502020204030204" pitchFamily="34" charset="0"/>
            </a:endParaRPr>
          </a:p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My </a:t>
            </a:r>
            <a:r>
              <a:rPr lang="en-US" sz="1600" b="1" dirty="0">
                <a:latin typeface="Calibri" panose="020F0502020204030204" pitchFamily="34" charset="0"/>
              </a:rPr>
              <a:t>Classes </a:t>
            </a:r>
            <a:r>
              <a:rPr lang="en-US" sz="1600" b="1" dirty="0" smtClean="0">
                <a:latin typeface="Calibri" panose="020F0502020204030204" pitchFamily="34" charset="0"/>
              </a:rPr>
              <a:t>&amp; </a:t>
            </a:r>
          </a:p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Achievements </a:t>
            </a:r>
          </a:p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Worksheet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82" y="4252812"/>
            <a:ext cx="878563" cy="112473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3" t="6010" r="65853" b="7447"/>
          <a:stretch/>
        </p:blipFill>
        <p:spPr>
          <a:xfrm rot="5400000">
            <a:off x="4245432" y="2022933"/>
            <a:ext cx="653135" cy="9144002"/>
          </a:xfrm>
          <a:prstGeom prst="rect">
            <a:avLst/>
          </a:prstGeom>
        </p:spPr>
      </p:pic>
      <p:pic>
        <p:nvPicPr>
          <p:cNvPr id="42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991" y="4203978"/>
            <a:ext cx="944595" cy="122240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18" y="4252812"/>
            <a:ext cx="880565" cy="1141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8" name="Rounded Rectangle 7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599088" y="275362"/>
            <a:ext cx="59300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Helpful Publications</a:t>
            </a:r>
            <a:endParaRPr lang="en-US" sz="5400" b="1" cap="none" spc="0" dirty="0">
              <a:ln w="1270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413" y="4239528"/>
            <a:ext cx="860688" cy="11136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 descr="image00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"/>
          <a:stretch/>
        </p:blipFill>
        <p:spPr bwMode="auto">
          <a:xfrm>
            <a:off x="3155478" y="4290140"/>
            <a:ext cx="1360512" cy="106659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 descr="image00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1" r="3198"/>
          <a:stretch/>
        </p:blipFill>
        <p:spPr bwMode="auto">
          <a:xfrm>
            <a:off x="7631658" y="1598790"/>
            <a:ext cx="1105053" cy="138114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211" y="4229445"/>
            <a:ext cx="923945" cy="118798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75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1966507"/>
            <a:ext cx="9144000" cy="100701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865445" y="2013269"/>
            <a:ext cx="3397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Questions?</a:t>
            </a:r>
            <a:endParaRPr lang="en-US" sz="5400" b="1" cap="none" spc="0" dirty="0">
              <a:ln w="1270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407506" y="5836640"/>
            <a:ext cx="4328988" cy="945160"/>
            <a:chOff x="2407506" y="5836640"/>
            <a:chExt cx="4328988" cy="945160"/>
          </a:xfrm>
        </p:grpSpPr>
        <p:sp>
          <p:nvSpPr>
            <p:cNvPr id="22" name="Round Diagonal Corner Rectangle 21"/>
            <p:cNvSpPr/>
            <p:nvPr/>
          </p:nvSpPr>
          <p:spPr>
            <a:xfrm>
              <a:off x="2407506" y="6018020"/>
              <a:ext cx="4237969" cy="564905"/>
            </a:xfrm>
            <a:prstGeom prst="round2DiagRect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6971" y="5836640"/>
              <a:ext cx="2489523" cy="945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8993" y="5994167"/>
              <a:ext cx="1757977" cy="630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5" name="Straight Connector 24"/>
            <p:cNvCxnSpPr/>
            <p:nvPr/>
          </p:nvCxnSpPr>
          <p:spPr>
            <a:xfrm>
              <a:off x="4342911" y="6138084"/>
              <a:ext cx="0" cy="315053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159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6" r="7496" b="3100"/>
          <a:stretch/>
        </p:blipFill>
        <p:spPr>
          <a:xfrm rot="5400000">
            <a:off x="1470519" y="-784719"/>
            <a:ext cx="6202960" cy="91439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13" name="Rounded Rectangle 12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924261" y="275362"/>
            <a:ext cx="3279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Contact Us</a:t>
            </a:r>
            <a:endParaRPr lang="en-US" sz="5400" b="1" cap="none" spc="0" dirty="0">
              <a:ln w="1270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" y="1667311"/>
            <a:ext cx="8229600" cy="4426744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Oklahoma State Regents for Higher Education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Oklahoma College Assistance Program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Outreach 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Department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ts val="1200"/>
              </a:spcBef>
              <a:buClr>
                <a:srgbClr val="F96F49"/>
              </a:buClr>
            </a:pP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1200"/>
              </a:spcBef>
              <a:buClr>
                <a:srgbClr val="F96F49"/>
              </a:buClr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1200"/>
              </a:spcBef>
              <a:buClr>
                <a:srgbClr val="F96F49"/>
              </a:buClr>
            </a:pP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1200"/>
              </a:spcBef>
              <a:buClr>
                <a:srgbClr val="F96F49"/>
              </a:buClr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1200"/>
              </a:spcBef>
              <a:buClr>
                <a:srgbClr val="F96F49"/>
              </a:buClr>
            </a:pP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384" y="3441700"/>
            <a:ext cx="3535916" cy="227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79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4" r="7496" b="3101"/>
          <a:stretch/>
        </p:blipFill>
        <p:spPr>
          <a:xfrm rot="5400000">
            <a:off x="1470519" y="-784719"/>
            <a:ext cx="6202960" cy="91439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15659" y="275362"/>
            <a:ext cx="62969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is                       ?</a:t>
            </a:r>
            <a:endParaRPr lang="en-US" sz="5400" b="1" cap="none" spc="0" dirty="0">
              <a:ln w="1270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1714500"/>
            <a:ext cx="8229600" cy="4307562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C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ollege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access program for high school and middle school students and parents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7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Provides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information on how to plan, prepare and pay for college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7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Helps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families create a college-going culture in the 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home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8" name="Picture 2" descr="E:\Communications\Logos\UCanGo2\UCG2._white_outline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092" y="205548"/>
            <a:ext cx="3580624" cy="112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419600" y="1035583"/>
            <a:ext cx="2362201" cy="107417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21" name="Rounded Rectangle 20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" name="Straight Connector 23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928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383309"/>
            <a:ext cx="6255544" cy="6065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5" t="4950" b="5941"/>
          <a:stretch/>
        </p:blipFill>
        <p:spPr>
          <a:xfrm>
            <a:off x="0" y="0"/>
            <a:ext cx="175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4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8" t="7334" r="18825" b="5876"/>
          <a:stretch/>
        </p:blipFill>
        <p:spPr bwMode="auto">
          <a:xfrm>
            <a:off x="901700" y="444500"/>
            <a:ext cx="5753344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3" r="66837" b="3922"/>
          <a:stretch/>
        </p:blipFill>
        <p:spPr>
          <a:xfrm>
            <a:off x="7253547" y="0"/>
            <a:ext cx="1890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0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9" name="Rounded Rectangle 8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-1482" y="275362"/>
            <a:ext cx="91312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High School Student Workbook</a:t>
            </a:r>
            <a:endParaRPr lang="en-US" sz="5400" b="1" cap="none" spc="0" dirty="0">
              <a:ln w="1270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5635" y="2030968"/>
            <a:ext cx="4495800" cy="3303032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Why Go to College?</a:t>
            </a:r>
          </a:p>
          <a:p>
            <a:pPr algn="ctr">
              <a:spcBef>
                <a:spcPts val="12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What Do I Want to Be?</a:t>
            </a:r>
          </a:p>
          <a:p>
            <a:pPr algn="ctr">
              <a:spcBef>
                <a:spcPts val="1200"/>
              </a:spcBef>
            </a:pPr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How Do I Get There?</a:t>
            </a:r>
          </a:p>
          <a:p>
            <a:pPr algn="ctr">
              <a:spcBef>
                <a:spcPts val="12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Where Do I Go?</a:t>
            </a:r>
          </a:p>
          <a:p>
            <a:pPr algn="ctr">
              <a:spcBef>
                <a:spcPts val="12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How Do I Pay For It?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322" y="1705148"/>
            <a:ext cx="3351872" cy="43369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474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07250" y="2133600"/>
            <a:ext cx="3734469" cy="2826306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F96F49"/>
              </a:buClr>
            </a:pPr>
            <a:r>
              <a:rPr lang="en-US" sz="2000" dirty="0" smtClean="0">
                <a:solidFill>
                  <a:schemeClr val="tx1"/>
                </a:solidFill>
              </a:rPr>
              <a:t>The </a:t>
            </a:r>
            <a:r>
              <a:rPr lang="en-US" sz="2000" b="1" dirty="0" smtClean="0">
                <a:solidFill>
                  <a:schemeClr val="tx1"/>
                </a:solidFill>
              </a:rPr>
              <a:t>College Preparatory/Work Ready Curriculum </a:t>
            </a:r>
            <a:r>
              <a:rPr lang="en-US" sz="2000" dirty="0" smtClean="0">
                <a:solidFill>
                  <a:schemeClr val="tx1"/>
                </a:solidFill>
              </a:rPr>
              <a:t>graduation </a:t>
            </a:r>
            <a:r>
              <a:rPr lang="en-US" sz="2000" dirty="0">
                <a:solidFill>
                  <a:schemeClr val="tx1"/>
                </a:solidFill>
              </a:rPr>
              <a:t>requirements are in 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ctr">
              <a:buClr>
                <a:srgbClr val="F96F49"/>
              </a:buClr>
            </a:pPr>
            <a:r>
              <a:rPr lang="en-US" sz="2000" dirty="0" smtClean="0">
                <a:solidFill>
                  <a:schemeClr val="tx1"/>
                </a:solidFill>
              </a:rPr>
              <a:t>alignment </a:t>
            </a:r>
            <a:r>
              <a:rPr lang="en-US" sz="2000" dirty="0">
                <a:solidFill>
                  <a:schemeClr val="tx1"/>
                </a:solidFill>
              </a:rPr>
              <a:t>with the admissions requirements at Oklahoma’s colleges and universities and with the Oklahoma’s Promise curriculum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10" name="Rounded Rectangle 9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335909" y="275362"/>
            <a:ext cx="6456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Take the Right Classes</a:t>
            </a:r>
            <a:endParaRPr lang="en-US" sz="5400" b="1" cap="none" spc="0" dirty="0">
              <a:ln w="1270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05468"/>
            <a:ext cx="3749760" cy="4866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0" t="10298" b="6419"/>
          <a:stretch/>
        </p:blipFill>
        <p:spPr>
          <a:xfrm rot="18806882">
            <a:off x="-336213" y="3277245"/>
            <a:ext cx="2727000" cy="546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1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70592" b="19391"/>
          <a:stretch/>
        </p:blipFill>
        <p:spPr>
          <a:xfrm>
            <a:off x="7467601" y="1"/>
            <a:ext cx="1676400" cy="68887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9" t="4238" b="4853"/>
          <a:stretch/>
        </p:blipFill>
        <p:spPr>
          <a:xfrm rot="5400000">
            <a:off x="3245772" y="-3245773"/>
            <a:ext cx="2652453" cy="91440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1" t="11490" b="20022"/>
          <a:stretch/>
        </p:blipFill>
        <p:spPr>
          <a:xfrm>
            <a:off x="1" y="-1"/>
            <a:ext cx="1606932" cy="68887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5" r="56940" b="4545"/>
          <a:stretch/>
        </p:blipFill>
        <p:spPr>
          <a:xfrm rot="5400000">
            <a:off x="3344693" y="1089453"/>
            <a:ext cx="2454614" cy="914400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8" name="Rounded Rectangle 7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985266" y="275362"/>
            <a:ext cx="7157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Strengthen Study Habits</a:t>
            </a:r>
            <a:endParaRPr lang="en-US" sz="5400" b="1" cap="none" spc="0" dirty="0">
              <a:ln w="1270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1" y="1346200"/>
            <a:ext cx="8229600" cy="5005626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Good grades are important! 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Develop great study skills now so you can excel 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in high school and in college. Try these tips:</a:t>
            </a:r>
          </a:p>
          <a:p>
            <a:pPr marL="13716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Study in a quiet area and take breaks</a:t>
            </a:r>
          </a:p>
          <a:p>
            <a:pPr marL="13716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Write down assignments and due dates</a:t>
            </a:r>
          </a:p>
          <a:p>
            <a:pPr marL="13716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Check, edit and proofread your homework</a:t>
            </a:r>
          </a:p>
          <a:p>
            <a:pPr marL="13716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Organize your desk and papers</a:t>
            </a:r>
          </a:p>
          <a:p>
            <a:pPr marL="13716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Listen carefully in class and ask questions</a:t>
            </a:r>
          </a:p>
          <a:p>
            <a:pPr marL="13716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Study your most challenging subject first</a:t>
            </a:r>
            <a:endParaRPr lang="en-US" sz="2400" i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80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16" name="Rounded Rectangle 15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303064" y="275362"/>
            <a:ext cx="4522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ACT / SAT Tests</a:t>
            </a:r>
            <a:endParaRPr lang="en-US" sz="5400" b="1" cap="none" spc="0" dirty="0">
              <a:ln w="1270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1706" y="1409700"/>
            <a:ext cx="8229600" cy="4869418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ACT and SAT tests are used to measure your educational achievement in a variety of subjects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Your score may be used to help you meet admission standards at certain colleges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Tests usually cost between $30 - $50, but fee waivers are available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Take free practices tests at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OKcollegestart.org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Visit these sites to find test dates: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ACT.org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SAT. org</a:t>
            </a:r>
            <a:endParaRPr lang="en-US" sz="2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3" r="54611" b="12498"/>
          <a:stretch/>
        </p:blipFill>
        <p:spPr>
          <a:xfrm rot="2915504">
            <a:off x="6811334" y="3603435"/>
            <a:ext cx="2587372" cy="470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6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16" name="Rounded Rectangle 15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00" b="10854"/>
          <a:stretch/>
        </p:blipFill>
        <p:spPr>
          <a:xfrm>
            <a:off x="1" y="775127"/>
            <a:ext cx="1966652" cy="611363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03702" y="275362"/>
            <a:ext cx="7120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Earn College Credit Now</a:t>
            </a:r>
            <a:endParaRPr lang="en-US" sz="5400" b="1" cap="none" spc="0" dirty="0">
              <a:ln w="1270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55552" y="1625600"/>
            <a:ext cx="6720147" cy="4460796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Advanced Placement (AP) Courses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Take college-level coursework in high school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Concurrent Enrollment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Allows juniors and seniors to take credit-earning college courses in high school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61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</TotalTime>
  <Words>964</Words>
  <Application>Microsoft Office PowerPoint</Application>
  <PresentationFormat>On-screen Show (4:3)</PresentationFormat>
  <Paragraphs>144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OSRHE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Kelnar, Kelli</dc:creator>
  <cp:lastModifiedBy>Shaklee, Theresa</cp:lastModifiedBy>
  <cp:revision>62</cp:revision>
  <dcterms:created xsi:type="dcterms:W3CDTF">2016-07-25T18:35:24Z</dcterms:created>
  <dcterms:modified xsi:type="dcterms:W3CDTF">2017-09-25T18:06:53Z</dcterms:modified>
</cp:coreProperties>
</file>